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4.xml" ContentType="application/vnd.openxmlformats-officedocument.presentationml.notesSlide+xml"/>
  <Override PartName="/ppt/tags/tag63.xml" ContentType="application/vnd.openxmlformats-officedocument.presentationml.tags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notesSlides/notesSlide8.xml" ContentType="application/vnd.openxmlformats-officedocument.presentationml.notesSlide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notesSlides/notesSlide12.xml" ContentType="application/vnd.openxmlformats-officedocument.presentationml.notesSlide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notesSlides/notesSlide14.xml" ContentType="application/vnd.openxmlformats-officedocument.presentationml.notesSlide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notesSlides/notesSlide16.xml" ContentType="application/vnd.openxmlformats-officedocument.presentationml.notesSlide+xml"/>
  <Override PartName="/ppt/tags/tag75.xml" ContentType="application/vnd.openxmlformats-officedocument.presentationml.tags+xml"/>
  <Override PartName="/ppt/notesSlides/notesSlide17.xml" ContentType="application/vnd.openxmlformats-officedocument.presentationml.notesSlide+xml"/>
  <Override PartName="/ppt/tags/tag76.xml" ContentType="application/vnd.openxmlformats-officedocument.presentationml.tags+xml"/>
  <Override PartName="/ppt/notesSlides/notesSlide18.xml" ContentType="application/vnd.openxmlformats-officedocument.presentationml.notesSlide+xml"/>
  <Override PartName="/ppt/tags/tag77.xml" ContentType="application/vnd.openxmlformats-officedocument.presentationml.tags+xml"/>
  <Override PartName="/ppt/notesSlides/notesSlide19.xml" ContentType="application/vnd.openxmlformats-officedocument.presentationml.notesSlide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3.xml" ContentType="application/vnd.openxmlformats-officedocument.presentationml.notesSlide+xml"/>
  <Override PartName="/ppt/tags/tag83.xml" ContentType="application/vnd.openxmlformats-officedocument.presentationml.tags+xml"/>
  <Override PartName="/ppt/notesSlides/notesSlide24.xml" ContentType="application/vnd.openxmlformats-officedocument.presentationml.notesSlide+xml"/>
  <Override PartName="/ppt/tags/tag84.xml" ContentType="application/vnd.openxmlformats-officedocument.presentationml.tags+xml"/>
  <Override PartName="/ppt/notesSlides/notesSlide25.xml" ContentType="application/vnd.openxmlformats-officedocument.presentationml.notesSlide+xml"/>
  <Override PartName="/ppt/tags/tag85.xml" ContentType="application/vnd.openxmlformats-officedocument.presentationml.tags+xml"/>
  <Override PartName="/ppt/notesSlides/notesSlide26.xml" ContentType="application/vnd.openxmlformats-officedocument.presentationml.notesSlide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notesSlides/notesSlide28.xml" ContentType="application/vnd.openxmlformats-officedocument.presentationml.notesSlide+xml"/>
  <Override PartName="/ppt/tags/tag88.xml" ContentType="application/vnd.openxmlformats-officedocument.presentationml.tags+xml"/>
  <Override PartName="/ppt/notesSlides/notesSlide29.xml" ContentType="application/vnd.openxmlformats-officedocument.presentationml.notesSlide+xml"/>
  <Override PartName="/ppt/tags/tag89.xml" ContentType="application/vnd.openxmlformats-officedocument.presentationml.tags+xml"/>
  <Override PartName="/ppt/notesSlides/notesSlide30.xml" ContentType="application/vnd.openxmlformats-officedocument.presentationml.notesSlide+xml"/>
  <Override PartName="/ppt/tags/tag90.xml" ContentType="application/vnd.openxmlformats-officedocument.presentationml.tags+xml"/>
  <Override PartName="/ppt/notesSlides/notesSlide31.xml" ContentType="application/vnd.openxmlformats-officedocument.presentationml.notesSlide+xml"/>
  <Override PartName="/ppt/tags/tag91.xml" ContentType="application/vnd.openxmlformats-officedocument.presentationml.tags+xml"/>
  <Override PartName="/ppt/notesSlides/notesSlide32.xml" ContentType="application/vnd.openxmlformats-officedocument.presentationml.notesSlide+xml"/>
  <Override PartName="/ppt/tags/tag92.xml" ContentType="application/vnd.openxmlformats-officedocument.presentationml.tags+xml"/>
  <Override PartName="/ppt/notesSlides/notesSlide33.xml" ContentType="application/vnd.openxmlformats-officedocument.presentationml.notesSlide+xml"/>
  <Override PartName="/ppt/tags/tag93.xml" ContentType="application/vnd.openxmlformats-officedocument.presentationml.tags+xml"/>
  <Override PartName="/ppt/notesSlides/notesSlide34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72" r:id="rId2"/>
    <p:sldId id="405" r:id="rId3"/>
    <p:sldId id="414" r:id="rId4"/>
    <p:sldId id="433" r:id="rId5"/>
    <p:sldId id="514" r:id="rId6"/>
    <p:sldId id="388" r:id="rId7"/>
    <p:sldId id="408" r:id="rId8"/>
    <p:sldId id="435" r:id="rId9"/>
    <p:sldId id="436" r:id="rId10"/>
    <p:sldId id="437" r:id="rId11"/>
    <p:sldId id="438" r:id="rId12"/>
    <p:sldId id="442" r:id="rId13"/>
    <p:sldId id="439" r:id="rId14"/>
    <p:sldId id="519" r:id="rId15"/>
    <p:sldId id="407" r:id="rId16"/>
    <p:sldId id="415" r:id="rId17"/>
    <p:sldId id="470" r:id="rId18"/>
    <p:sldId id="471" r:id="rId19"/>
    <p:sldId id="472" r:id="rId20"/>
    <p:sldId id="473" r:id="rId21"/>
    <p:sldId id="474" r:id="rId22"/>
    <p:sldId id="520" r:id="rId23"/>
    <p:sldId id="396" r:id="rId24"/>
    <p:sldId id="401" r:id="rId25"/>
    <p:sldId id="477" r:id="rId26"/>
    <p:sldId id="508" r:id="rId27"/>
    <p:sldId id="479" r:id="rId28"/>
    <p:sldId id="480" r:id="rId29"/>
    <p:sldId id="481" r:id="rId30"/>
    <p:sldId id="521" r:id="rId31"/>
    <p:sldId id="400" r:id="rId32"/>
    <p:sldId id="522" r:id="rId33"/>
    <p:sldId id="491" r:id="rId34"/>
    <p:sldId id="510" r:id="rId35"/>
    <p:sldId id="511" r:id="rId36"/>
    <p:sldId id="512" r:id="rId37"/>
    <p:sldId id="513" r:id="rId38"/>
    <p:sldId id="490" r:id="rId39"/>
    <p:sldId id="489" r:id="rId40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D0B5C00-2C41-4D13-B7FA-CC85363288B4}">
          <p14:sldIdLst>
            <p14:sldId id="372"/>
            <p14:sldId id="405"/>
            <p14:sldId id="414"/>
            <p14:sldId id="433"/>
            <p14:sldId id="514"/>
          </p14:sldIdLst>
        </p14:section>
        <p14:section name="IS Analyzing the Conflict" id="{306EBEAA-698C-4B13-A45C-4BFC88D7B732}">
          <p14:sldIdLst>
            <p14:sldId id="388"/>
            <p14:sldId id="408"/>
            <p14:sldId id="435"/>
            <p14:sldId id="436"/>
            <p14:sldId id="437"/>
            <p14:sldId id="438"/>
            <p14:sldId id="442"/>
            <p14:sldId id="439"/>
            <p14:sldId id="519"/>
          </p14:sldIdLst>
        </p14:section>
        <p14:section name="IS Listening to the Commmunity" id="{16263856-63CC-4BD5-942C-F5B024768329}">
          <p14:sldIdLst>
            <p14:sldId id="407"/>
            <p14:sldId id="415"/>
            <p14:sldId id="470"/>
            <p14:sldId id="471"/>
            <p14:sldId id="472"/>
            <p14:sldId id="473"/>
            <p14:sldId id="474"/>
            <p14:sldId id="520"/>
          </p14:sldIdLst>
        </p14:section>
        <p14:section name="IS Assessing the Impact" id="{581D7AD7-B0F5-4C40-B50E-9E61ACFD74D3}">
          <p14:sldIdLst>
            <p14:sldId id="396"/>
            <p14:sldId id="401"/>
            <p14:sldId id="477"/>
            <p14:sldId id="508"/>
            <p14:sldId id="479"/>
            <p14:sldId id="480"/>
            <p14:sldId id="481"/>
            <p14:sldId id="521"/>
          </p14:sldIdLst>
        </p14:section>
        <p14:section name="IS Applying Conflict Sensitive Principles" id="{83C02701-7449-42D0-B9F4-F6627332B800}">
          <p14:sldIdLst>
            <p14:sldId id="400"/>
            <p14:sldId id="522"/>
            <p14:sldId id="491"/>
            <p14:sldId id="510"/>
            <p14:sldId id="511"/>
            <p14:sldId id="512"/>
            <p14:sldId id="513"/>
            <p14:sldId id="490"/>
            <p14:sldId id="4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5" clrIdx="0">
    <p:extLst>
      <p:ext uri="{19B8F6BF-5375-455C-9EA6-DF929625EA0E}">
        <p15:presenceInfo xmlns:p15="http://schemas.microsoft.com/office/powerpoint/2012/main" userId="1a2464c55a7f3e08" providerId="Windows Live"/>
      </p:ext>
    </p:extLst>
  </p:cmAuthor>
  <p:cmAuthor id="2" name="Emil Heidkamp" initials="EH" lastIdx="170" clrIdx="1">
    <p:extLst>
      <p:ext uri="{19B8F6BF-5375-455C-9EA6-DF929625EA0E}">
        <p15:presenceInfo xmlns:p15="http://schemas.microsoft.com/office/powerpoint/2012/main" userId="Emil Heidkamp" providerId="None"/>
      </p:ext>
    </p:extLst>
  </p:cmAuthor>
  <p:cmAuthor id="3" name="Skyler Schrempp" initials="SS" lastIdx="85" clrIdx="2">
    <p:extLst>
      <p:ext uri="{19B8F6BF-5375-455C-9EA6-DF929625EA0E}">
        <p15:presenceInfo xmlns:p15="http://schemas.microsoft.com/office/powerpoint/2012/main" userId="3c000841aa4cffbc" providerId="Windows Live"/>
      </p:ext>
    </p:extLst>
  </p:cmAuthor>
  <p:cmAuthor id="4" name="Claire Pollard" initials="CP" lastIdx="90" clrIdx="3">
    <p:extLst>
      <p:ext uri="{19B8F6BF-5375-455C-9EA6-DF929625EA0E}">
        <p15:presenceInfo xmlns:p15="http://schemas.microsoft.com/office/powerpoint/2012/main" userId="S::cpollard@oxy.edu::3213b004-f667-4bd3-995e-d5833fdba95c" providerId="AD"/>
      </p:ext>
    </p:extLst>
  </p:cmAuthor>
  <p:cmAuthor id="5" name="Eleni Valasis" initials="EV" lastIdx="121" clrIdx="4">
    <p:extLst>
      <p:ext uri="{19B8F6BF-5375-455C-9EA6-DF929625EA0E}">
        <p15:presenceInfo xmlns:p15="http://schemas.microsoft.com/office/powerpoint/2012/main" userId="3097997afc631245" providerId="Windows Live"/>
      </p:ext>
    </p:extLst>
  </p:cmAuthor>
  <p:cmAuthor id="6" name="Skyler Schrempp" initials="SS [2]" lastIdx="103" clrIdx="5">
    <p:extLst>
      <p:ext uri="{19B8F6BF-5375-455C-9EA6-DF929625EA0E}">
        <p15:presenceInfo xmlns:p15="http://schemas.microsoft.com/office/powerpoint/2012/main" userId="99736243c1499c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32B5AE"/>
    <a:srgbClr val="2D0A3C"/>
    <a:srgbClr val="2D80B9"/>
    <a:srgbClr val="F58426"/>
    <a:srgbClr val="00AEEF"/>
    <a:srgbClr val="A31984"/>
    <a:srgbClr val="B50938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1" autoAdjust="0"/>
    <p:restoredTop sz="93482" autoAdjust="0"/>
  </p:normalViewPr>
  <p:slideViewPr>
    <p:cSldViewPr snapToGrid="0">
      <p:cViewPr varScale="1">
        <p:scale>
          <a:sx n="61" d="100"/>
          <a:sy n="61" d="100"/>
        </p:scale>
        <p:origin x="152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74DDE4-EE2A-4F21-99BD-157EBADAF6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4854B-92D7-41FD-892D-BF311894F9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277B-5736-4D3D-A8A3-66994C1D5CCE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98CDE-E83B-488F-A326-DEE7DAA2C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235B0-3BFA-43EF-B5FD-047158A36B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8E339-8AA3-4809-9755-FE9CFB9B3B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38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48C99-DB89-456A-BAC2-C67657091E65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2DD6-5036-4857-AA51-A184571746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5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00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Make sure everyone can find the worksheet “Rapid Connectors and Dividers Analysis” in the tool kit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Rejoin group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Are there any similarities between the groups’ analyses?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unmet needs might contribute to the dividers?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needs are being met by the connectors?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Every intervention has the potential to strengthen connectors and weaken dividers, but you can’t make progress without first knowing what those dividers and connectors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970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296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70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932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542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Key point: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we speak with community members, we must demonstrate active listening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88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two volunteers demo activity while group watches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poor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1-2 min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the end of 1-2 min, ask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“What did you see/notice?”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do you think that made Person A feel?”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“Do you think Person A would come back to Person B to share something important?”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670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194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active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Asking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 min, Person B listens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1 min, have partners switch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both partner have gone, ask the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did it feel to be listened to?”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can active listening help us in our aid work?”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8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81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36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468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406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99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Say:</a:t>
            </a:r>
          </a:p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head quarters are stationed in A.”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goal is to deliver food to hungry people of area C.”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“The road from A to C runs through land belonging to the people of B, who are also hungry.”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“We have 2 min to generate as many options as possible.”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If possible, record ideas in a place where everyone can see (chalkboard, white board)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9392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Sometimes you may need to come up with 10 ideas to get 1 that is usable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Generating options as a team can help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345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Encourage participants from the same interventions to work together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 some groups to 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563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53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9146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55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911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stand in center of room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Read scenario with two possible outcomes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Scenarios are ambiguous on purpose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should interpret scenario how they want / based on their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participants to go to one side of the room based on what option they would choose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they can’t decide, participants may stay in the center, but may not participate in the discussion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each side to present why they made their choice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Start with side that has smaller number of participants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Once several arguments have been presented, have participants generate other options to minimize risk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Participants in center of the room may participate in generating options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4268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Stress is a serious concern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Working in areas with conflict and tension can have a real impact on us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Taking a break could mean someone doesn’t get the aid they need in time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Targeted community likely to get aid on time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might burn out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Talk to a friend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Speak with your manager, local partner staff about the situation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 as a team, support each other to meet the needs of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>
                <a:highlight>
                  <a:srgbClr val="FFFF00"/>
                </a:highlight>
              </a:rPr>
              <a:t>Consult the trauma awareness hand outs </a:t>
            </a:r>
            <a:r>
              <a:rPr lang="en-US" b="1" dirty="0"/>
              <a:t>in</a:t>
            </a:r>
            <a:r>
              <a:rPr lang="en-US" b="1" dirty="0">
                <a:highlight>
                  <a:srgbClr val="FFFF00"/>
                </a:highlight>
              </a:rPr>
              <a:t> your toolkit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5310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Reporting your observations can help managers improve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might have some personal bias (such as stake in the conflict) in how you interpret the tensions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Reporting is likely safer option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Speaking with the community can yield valuable insight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who you are (community insider vs outsider) you might be perceived as intrusive, might not be the right person to conduct interviews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 facts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be safety concerns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situation is safe before speaking with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Acknowledge how personal bias might play a role in how you report, what you say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Reach out to colleagues for support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If you witness something violent/upsetting, consult trauma handouts in toolkit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 ideas for improving community cohesion with manager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273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Following cultural norms can demonstrate respect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the intervention, cultural norms might negate the goals of the project (i.e. traditional roles for women might negate the goal of women’s empowerment)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Explaining how your organization is different and why might increase transparency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Communication with the community should be a cornerstone of any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should not have to sacrifice your own beliefs and values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Community members might feel disrespected by outsiders who don’t follow their cultural norms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Find connectors between your organization and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Find ways to demonstrate respect for cultural norms that don’t go against your values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Set up feedback mechanisms to increase accountability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Be fair and listen to every perspective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Consider including community members in planning sessions to demonstrate respect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the goals of the intervention are clear to manage expectations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Listen carefully to what community members say about the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Appoint a community liaison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 concerns to management so that necessary adaptations can be made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7741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2068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897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73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Adaptation 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May need to relocate this slide depending on how the group is completing the modules.</a:t>
            </a:r>
          </a:p>
          <a:p>
            <a:endParaRPr lang="en-US" sz="1600" b="1" dirty="0"/>
          </a:p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790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“RAFT” principles should inform all aspects of any conflict-sensitive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 may already be using RAFT principles in your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92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possible, write ideas up in an area where everyone can see (chalkboard, white board, etc.)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May help to have a volunteer help you write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Spend 1 min on each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776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Give groups 1 min for each topic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groups to share examples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“Was it easier to identify dividers or connectors? Why?”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“How can analyzing dividers and connectors help us in our work?”</a:t>
            </a:r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Analyzing dividers and connecters is a great way to start conducting analysis for conflict sensitivity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Even in areas with widespread conflict you will find connectors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Connectors may be one of the best hopes for peace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83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1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5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1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1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9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dule Titl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18E392-2B3D-4591-9AAF-DF4F12CE2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posición de imagen 24">
            <a:extLst>
              <a:ext uri="{FF2B5EF4-FFF2-40B4-BE49-F238E27FC236}">
                <a16:creationId xmlns:a16="http://schemas.microsoft.com/office/drawing/2014/main" id="{E462084F-31FE-40E6-8D5A-F2ADDC176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BCB8A6-6CAC-4E7E-A72E-A5B7DF7475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22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6F521EF5-7C17-4E7D-8B9D-6848175A66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" name="Marcador de texto 6">
            <a:extLst>
              <a:ext uri="{FF2B5EF4-FFF2-40B4-BE49-F238E27FC236}">
                <a16:creationId xmlns:a16="http://schemas.microsoft.com/office/drawing/2014/main" id="{6BEE06DD-E660-406D-AFE9-5D9735BEF4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84101-F24E-4FD9-9AD3-4686DB062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82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43DB0EF0-7672-4F35-9B4C-28D18BD8B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47221BFA-2B5D-4071-BF05-177A1B3C6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0DF7AB-EF3A-4A62-A7AA-6FDD27DB651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EF1616B-58A5-42D5-8FF2-EB8AF51A8E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51B6DC-D1D9-44E6-8FCB-0F2CD4DD8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945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503" y="365125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673818"/>
            <a:ext cx="5700712" cy="446927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8CF23E1-D695-4469-878D-68B599181A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429A53-B833-4673-B626-F89F3C511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4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2963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D20D83-B307-415A-8A37-BE0F877818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B612E-D53F-437B-A5F9-8B38C8294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736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7369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54E534-1FCA-4637-8DCC-B8732A815D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63" y="1750475"/>
            <a:ext cx="5699125" cy="432647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1221E-BF46-4F50-8679-D79D089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27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C92FF20-10CC-4520-A607-054E3D1E2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97B6437E-D836-46B7-9846-AA4AA4F30CE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2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002D7933-7DFE-40EC-AF95-2D10FD2A2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641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DB2CCD9-E3CE-4C90-88F7-FD625E9A9D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6DFCA-DD22-4251-AF9B-72F6979DD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00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Reflect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61DA4C5A-F906-4452-83E8-0ABD38C3C1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51AD8-F2C5-4815-94AA-446917A36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7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Reflect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4B324DA3-3F5C-42AF-BC0A-53C4B6722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870476E-12C0-4513-845F-298F5BFF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0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urve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DD2FBBF-53F2-46B7-B36D-08A6361BD4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B1AFB5-7849-4771-BF6E-0916B79F4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5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urve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7F116721-8FD8-4BEC-BA4B-A52FD6E2B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F33F-BA04-4235-B1D5-9EFA1DB5B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71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dule Title_Subtitle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sp>
        <p:nvSpPr>
          <p:cNvPr id="8" name="Marcador de posición de imagen 24">
            <a:extLst>
              <a:ext uri="{FF2B5EF4-FFF2-40B4-BE49-F238E27FC236}">
                <a16:creationId xmlns:a16="http://schemas.microsoft.com/office/drawing/2014/main" id="{191B3718-8139-4339-824F-434E5324B3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74C1787-E15F-4B24-B441-EBC0EE157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6724" y="4227429"/>
            <a:ext cx="5215114" cy="528637"/>
          </a:xfrm>
        </p:spPr>
        <p:txBody>
          <a:bodyPr>
            <a:normAutofit/>
          </a:bodyPr>
          <a:lstStyle>
            <a:lvl1pPr marL="0" indent="0" algn="l">
              <a:buNone/>
              <a:tabLst>
                <a:tab pos="2241550" algn="l"/>
              </a:tabLst>
              <a:defRPr sz="24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sz="24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2616B-AEE9-455D-BDBB-1462E68477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404A89-0C43-43A2-A6F1-70C50104C8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Demo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0BB295C-C38F-4C13-8285-781D96C1CF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2E15E-7DCA-4581-89D7-C07C432F9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346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emo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06ACD1-DAC7-4525-B5FC-18FE2EB62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41DE-9E49-4CE0-89BB-5D156E6A0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26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70549B5-D9EE-4923-B91B-9E4C18E7BC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8B3AF-3110-4E42-9049-C743FEE6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234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54EE6-D46B-4BE0-9BC4-F203B3B72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4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Questions_Any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23587CD-5A76-4456-B192-E5A485FE7874}"/>
              </a:ext>
            </a:extLst>
          </p:cNvPr>
          <p:cNvSpPr txBox="1">
            <a:spLocks/>
          </p:cNvSpPr>
          <p:nvPr userDrawn="1"/>
        </p:nvSpPr>
        <p:spPr>
          <a:xfrm>
            <a:off x="4876282" y="2998499"/>
            <a:ext cx="5699465" cy="861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pPr algn="ctr"/>
            <a:r>
              <a:rPr lang="en-US" sz="4400" dirty="0">
                <a:solidFill>
                  <a:schemeClr val="tx1"/>
                </a:solidFill>
              </a:rPr>
              <a:t>Any questions?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351015F4-FDA4-45AB-96DC-5109ADBA19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6253" y="1990131"/>
            <a:ext cx="3720065" cy="3114887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28478B-2EEC-4868-A489-EAD568F56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26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Discuss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8B661D5-FAE0-4DD5-A0FA-4D38E02408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93B640-0AFB-402E-93FD-A3C80A84C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166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iscuss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2638170-AD71-4747-B769-C02CAE1865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6F8D-CB9A-42FE-8800-741614736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46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Resource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2E31B0E-B824-4EE0-81A9-D2DECFFB29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80367B-1BD9-4ACB-B7B5-CCE999F5C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800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on Resource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8D4ADC3-2A2D-4047-AC54-A1241D5E9B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C4828-506C-4869-BBF7-F60F1172D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83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KNOWLEDGE check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D24262D-5601-453D-9EB0-5195D7182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36BA8B2-81F7-4447-9171-7532E81E4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3BF771-DB29-4C19-99E5-B10DEE15D1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9F36D-F814-4633-B2FC-E8D4BFDE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162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Knowledge check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8B15EF5B-1E7E-4050-83CF-59A259144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E353-0000-4504-9B8D-DC78575F6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55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Group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0118F49-8A96-465F-AF06-DFDE342F8A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9F12E-5A5E-48A8-9EC0-E43D8D49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608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Group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F31274F-8DEA-4A21-9D52-97C2B58764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6725F-9993-452E-9B3C-86DA8E6F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642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Breakout Group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8F20E-D8B7-4198-8933-8C8E94DCE0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F2606-46DC-4BDA-9064-4C765F531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58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Breakout Group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7D292B8-B7DC-4BFE-8476-6BDD19C892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6AADF-F1D0-4605-871E-DE31D9B6B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15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0FEF5-AEA8-4557-B6F1-B79D0EEB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203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lert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182E564-E2EE-4F7C-A155-A0D1E80AB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63E9E30-8E76-4C16-99F6-AE5B2435EB78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0DECC-6D03-46EC-BD4E-72123352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795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TOOLKIT NOTE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A45B37-C38A-426E-8E86-0FDAC0D4BF70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5718097-22D5-4894-A72E-C1AA4CC9C4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0A6E54-0747-447F-ABDA-D3557C09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65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lert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DBEB796-88F5-48E5-8D6A-1490338240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EA6A1E-6C53-4E82-B23C-56DD9F587817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8CA5D-37E9-4536-8FA8-7C2A00F54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710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Toolkit Note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71EAB9A-B5F2-437C-BFD0-3421EA76E13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9779251-825D-45F7-B9CD-138E19E00D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5924-B35D-4706-9880-8426AD21B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ilitator-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2033345"/>
            <a:ext cx="5405036" cy="495033"/>
          </a:xfrm>
        </p:spPr>
        <p:txBody>
          <a:bodyPr>
            <a:noAutofit/>
          </a:bodyPr>
          <a:lstStyle>
            <a:lvl1pPr marL="48600" indent="0" algn="l">
              <a:buNone/>
              <a:defRPr sz="24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816142"/>
            <a:ext cx="5405036" cy="2425918"/>
          </a:xfrm>
        </p:spPr>
        <p:txBody>
          <a:bodyPr>
            <a:noAutofit/>
          </a:bodyPr>
          <a:lstStyle>
            <a:lvl1pPr marL="48600" indent="0" algn="l">
              <a:buNone/>
              <a:defRPr sz="22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335DFA59-129A-4CFB-936C-9FBBE6899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00925" y="1453534"/>
            <a:ext cx="3743325" cy="3783254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FFBF7F9F-0B81-40DA-97E2-3E201F956E84}"/>
              </a:ext>
            </a:extLst>
          </p:cNvPr>
          <p:cNvSpPr/>
          <p:nvPr userDrawn="1"/>
        </p:nvSpPr>
        <p:spPr>
          <a:xfrm>
            <a:off x="7239780" y="1314450"/>
            <a:ext cx="4080491" cy="4080491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EC988C-96FE-4D9F-A724-5F6357BDC164}"/>
              </a:ext>
            </a:extLst>
          </p:cNvPr>
          <p:cNvSpPr txBox="1"/>
          <p:nvPr userDrawn="1"/>
        </p:nvSpPr>
        <p:spPr>
          <a:xfrm>
            <a:off x="744071" y="35198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+mj-lt"/>
              </a:rPr>
              <a:t>MEET THE FACILITATOR</a:t>
            </a:r>
            <a:endParaRPr lang="es-ES" sz="4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7DC9A3-B22E-4CC7-963B-7E19158CC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8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Marcador de contenido 3">
            <a:extLst>
              <a:ext uri="{FF2B5EF4-FFF2-40B4-BE49-F238E27FC236}">
                <a16:creationId xmlns:a16="http://schemas.microsoft.com/office/drawing/2014/main" id="{F0B96912-9C5A-4C6E-BA50-3EA5115913E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6950" y="2140743"/>
            <a:ext cx="576580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42B1A68-3924-4834-B4F3-2E4C82840A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0066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contenido 3">
            <a:extLst>
              <a:ext uri="{FF2B5EF4-FFF2-40B4-BE49-F238E27FC236}">
                <a16:creationId xmlns:a16="http://schemas.microsoft.com/office/drawing/2014/main" id="{80DBF6A4-1DA7-4CE0-A924-C94EE23B6D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76950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F425EFF4-8ADD-4DC9-A303-DAA794B151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6950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5" name="Marcador de posición de imagen 24">
            <a:extLst>
              <a:ext uri="{FF2B5EF4-FFF2-40B4-BE49-F238E27FC236}">
                <a16:creationId xmlns:a16="http://schemas.microsoft.com/office/drawing/2014/main" id="{9CDF3C61-247E-40F0-B55F-B42633C1F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6400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168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A9F26040-4135-4C19-9852-355D7581C4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1168" y="2178050"/>
            <a:ext cx="583565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posición de imagen 24">
            <a:extLst>
              <a:ext uri="{FF2B5EF4-FFF2-40B4-BE49-F238E27FC236}">
                <a16:creationId xmlns:a16="http://schemas.microsoft.com/office/drawing/2014/main" id="{9030932B-19F0-4E79-B31F-ABACAABC37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34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18" y="166254"/>
            <a:ext cx="5835650" cy="1662545"/>
          </a:xfrm>
          <a:noFill/>
          <a:ln>
            <a:noFill/>
          </a:ln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C652D710-8F4D-4812-9C2E-A347C194A4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275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2EEE241-3B01-4133-A566-D28A785C66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318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7" name="Marcador de posición de imagen 24">
            <a:extLst>
              <a:ext uri="{FF2B5EF4-FFF2-40B4-BE49-F238E27FC236}">
                <a16:creationId xmlns:a16="http://schemas.microsoft.com/office/drawing/2014/main" id="{69B62BB9-5A87-4AC3-A6E2-87E362169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25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>
            <a:extLst>
              <a:ext uri="{FF2B5EF4-FFF2-40B4-BE49-F238E27FC236}">
                <a16:creationId xmlns:a16="http://schemas.microsoft.com/office/drawing/2014/main" id="{412BB81D-3A2F-4D45-AFA0-C6D89AAB7B10}"/>
              </a:ext>
            </a:extLst>
          </p:cNvPr>
          <p:cNvSpPr/>
          <p:nvPr userDrawn="1"/>
        </p:nvSpPr>
        <p:spPr>
          <a:xfrm flipH="1">
            <a:off x="-1684341" y="4575695"/>
            <a:ext cx="6793733" cy="2282305"/>
          </a:xfrm>
          <a:prstGeom prst="parallelogram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60156" y="4575695"/>
            <a:ext cx="6793733" cy="2078038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07EF29-013D-4DF1-AFF8-9AE69FF3AA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66472-3E3F-46BB-9225-6FB612456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52491" y="4718649"/>
            <a:ext cx="8301398" cy="1935084"/>
          </a:xfrm>
        </p:spPr>
        <p:txBody>
          <a:bodyPr anchor="ctr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560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136DAC-1F30-4A29-ABFA-2C098EB1D5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07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67298F-4857-46C1-AF1F-33919A3FF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612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1CA92639-669C-41E4-B0AC-C2BD097F7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29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Sub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9D37ED9-F8A0-4D94-86DA-041FD9A49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FFC34D-D279-4B36-8118-786967827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77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C7A1D-8F91-4C5A-8FED-94BB597F7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0694"/>
            <a:ext cx="11328400" cy="981075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noProof="0"/>
              <a:t>MEET THE TEAM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63" y="4629979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481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8F674247-9537-425A-BC94-80D551677A3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60333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EC6014A8-1E0B-4750-A430-4DBC796B09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436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C408AF0-B9B9-4FBF-B893-DC53B82AA39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354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id="{DA117A88-040A-4761-BB56-93A0458474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3681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id="{8DFE197D-DA4A-424C-9391-845E5081F70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85917" y="190012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58824CEB-126C-4E1D-9330-B8E6C10FA4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60333" y="4629978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4" name="Text Placeholder 35">
            <a:extLst>
              <a:ext uri="{FF2B5EF4-FFF2-40B4-BE49-F238E27FC236}">
                <a16:creationId xmlns:a16="http://schemas.microsoft.com/office/drawing/2014/main" id="{7D762268-EE11-4E4A-B3F3-1DA212D027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09436" y="4629977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7AB4F06-41A8-41E4-A9F8-D73BDDC9832F}"/>
              </a:ext>
            </a:extLst>
          </p:cNvPr>
          <p:cNvSpPr/>
          <p:nvPr userDrawn="1"/>
        </p:nvSpPr>
        <p:spPr>
          <a:xfrm>
            <a:off x="788411" y="1879420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7E25807-FA8A-43A3-B19A-423410858716}"/>
              </a:ext>
            </a:extLst>
          </p:cNvPr>
          <p:cNvSpPr/>
          <p:nvPr userDrawn="1"/>
        </p:nvSpPr>
        <p:spPr>
          <a:xfrm>
            <a:off x="4822227" y="186569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4A74790-FA70-45F8-9377-F709EBE39C99}"/>
              </a:ext>
            </a:extLst>
          </p:cNvPr>
          <p:cNvSpPr/>
          <p:nvPr userDrawn="1"/>
        </p:nvSpPr>
        <p:spPr>
          <a:xfrm>
            <a:off x="8762365" y="178950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EABEC4B-56BA-4C3D-939C-6F86A8B4E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188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2884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DCE7D7-E72E-4D2F-96F1-2CB9A3D5BC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noFill/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50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C26D13-39EB-4501-87DB-619960F43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6430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495930-77A5-4EB6-83D5-B809B06484B5}"/>
              </a:ext>
            </a:extLst>
          </p:cNvPr>
          <p:cNvSpPr/>
          <p:nvPr userDrawn="1"/>
        </p:nvSpPr>
        <p:spPr>
          <a:xfrm>
            <a:off x="1032991" y="1919567"/>
            <a:ext cx="10126009" cy="35268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37C56E-3467-4096-B0E9-B840634AA36C}"/>
              </a:ext>
            </a:extLst>
          </p:cNvPr>
          <p:cNvSpPr/>
          <p:nvPr userDrawn="1"/>
        </p:nvSpPr>
        <p:spPr>
          <a:xfrm>
            <a:off x="1936746" y="1384800"/>
            <a:ext cx="8318500" cy="673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35412-55B4-4EA9-88A4-296DD299FBF8}"/>
              </a:ext>
            </a:extLst>
          </p:cNvPr>
          <p:cNvSpPr txBox="1"/>
          <p:nvPr userDrawn="1"/>
        </p:nvSpPr>
        <p:spPr>
          <a:xfrm>
            <a:off x="3055721" y="1411568"/>
            <a:ext cx="608055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+mj-lt"/>
              </a:rPr>
              <a:t>DISCLAIMER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43FB61-1A45-4E3E-A915-7A6C4129D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895" y="2425699"/>
            <a:ext cx="9474200" cy="2514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Cras </a:t>
            </a:r>
            <a:r>
              <a:rPr lang="en-US" dirty="0" err="1"/>
              <a:t>turpis</a:t>
            </a:r>
            <a:r>
              <a:rPr lang="en-US" dirty="0"/>
              <a:t> magna, vestibulum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et, </a:t>
            </a:r>
            <a:r>
              <a:rPr lang="en-US" dirty="0" err="1"/>
              <a:t>consectetur</a:t>
            </a:r>
            <a:r>
              <a:rPr lang="en-US" dirty="0"/>
              <a:t> semper ligula. </a:t>
            </a:r>
            <a:r>
              <a:rPr lang="en-US" dirty="0" err="1"/>
              <a:t>Suspendisse</a:t>
            </a:r>
            <a:r>
              <a:rPr lang="en-US" dirty="0"/>
              <a:t> vel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Duis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vel,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862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8F11C54-3AF2-4BA3-9E04-90A1A8DAC3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7183" r="3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97D998-ED4B-4714-A7C3-777E37156325}"/>
              </a:ext>
            </a:extLst>
          </p:cNvPr>
          <p:cNvSpPr/>
          <p:nvPr userDrawn="1"/>
        </p:nvSpPr>
        <p:spPr>
          <a:xfrm>
            <a:off x="170269" y="4134245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US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185A45-9894-470D-8052-CB74D1BED8C1}"/>
              </a:ext>
            </a:extLst>
          </p:cNvPr>
          <p:cNvSpPr/>
          <p:nvPr userDrawn="1"/>
        </p:nvSpPr>
        <p:spPr>
          <a:xfrm>
            <a:off x="170269" y="1968657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CO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672F63D-2A85-459E-A649-16B330D7F4C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2">
              <a:alpha val="8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0A3E14-7A01-470B-8A44-5C705CAC15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9522" y="2940600"/>
            <a:ext cx="9772955" cy="976800"/>
          </a:xfrm>
        </p:spPr>
        <p:txBody>
          <a:bodyPr>
            <a:noAutofit/>
          </a:bodyPr>
          <a:lstStyle>
            <a:lvl1pPr algn="ctr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END OF WORKSHOP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9E8E710-659B-4D5F-A8CA-52DB3604F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469" y="4654164"/>
            <a:ext cx="2581274" cy="949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558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BDA266-9872-42C5-B3BD-858391E1E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3AF14-4279-49D8-99EF-B1305A9F8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7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94ED3-CBE0-4A70-89E7-4FE78073A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8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887E62-A032-4718-9F76-2C2F9550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69C39-EB1A-4194-BF78-685990FDE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46499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0AE411-7F67-4ECA-AF8C-8C6D81B8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15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59959-3619-4BC6-B570-9DF954A5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30DAA-4A7B-4EA1-8536-E36523453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0921C-A774-4867-B236-5EEB8BB8E1B6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11800-16B6-4CF5-A8F3-8487D403B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D35A50-7F95-4AFD-BA14-D4265425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776D8B5-FDA9-41E6-B1F5-5A904681E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56"/>
    </p:custDataLst>
    <p:extLst>
      <p:ext uri="{BB962C8B-B14F-4D97-AF65-F5344CB8AC3E}">
        <p14:creationId xmlns:p14="http://schemas.microsoft.com/office/powerpoint/2010/main" val="3578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669" r:id="rId3"/>
    <p:sldLayoutId id="2147483714" r:id="rId4"/>
    <p:sldLayoutId id="2147483716" r:id="rId5"/>
    <p:sldLayoutId id="2147483675" r:id="rId6"/>
    <p:sldLayoutId id="2147483678" r:id="rId7"/>
    <p:sldLayoutId id="2147483702" r:id="rId8"/>
    <p:sldLayoutId id="2147483676" r:id="rId9"/>
    <p:sldLayoutId id="2147483677" r:id="rId10"/>
    <p:sldLayoutId id="2147483685" r:id="rId11"/>
    <p:sldLayoutId id="2147483660" r:id="rId12"/>
    <p:sldLayoutId id="2147483682" r:id="rId13"/>
    <p:sldLayoutId id="2147483661" r:id="rId14"/>
    <p:sldLayoutId id="2147483681" r:id="rId15"/>
    <p:sldLayoutId id="2147483696" r:id="rId16"/>
    <p:sldLayoutId id="2147483712" r:id="rId17"/>
    <p:sldLayoutId id="2147483733" r:id="rId18"/>
    <p:sldLayoutId id="2147483734" r:id="rId19"/>
    <p:sldLayoutId id="2147483729" r:id="rId20"/>
    <p:sldLayoutId id="2147483730" r:id="rId21"/>
    <p:sldLayoutId id="2147483713" r:id="rId22"/>
    <p:sldLayoutId id="2147483704" r:id="rId23"/>
    <p:sldLayoutId id="2147483720" r:id="rId24"/>
    <p:sldLayoutId id="2147483717" r:id="rId25"/>
    <p:sldLayoutId id="2147483719" r:id="rId26"/>
    <p:sldLayoutId id="2147483727" r:id="rId27"/>
    <p:sldLayoutId id="2147483728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18" r:id="rId35"/>
    <p:sldLayoutId id="2147483705" r:id="rId36"/>
    <p:sldLayoutId id="2147483708" r:id="rId37"/>
    <p:sldLayoutId id="2147483706" r:id="rId38"/>
    <p:sldLayoutId id="2147483709" r:id="rId39"/>
    <p:sldLayoutId id="2147483662" r:id="rId40"/>
    <p:sldLayoutId id="2147483689" r:id="rId41"/>
    <p:sldLayoutId id="2147483691" r:id="rId42"/>
    <p:sldLayoutId id="2147483663" r:id="rId43"/>
    <p:sldLayoutId id="2147483679" r:id="rId44"/>
    <p:sldLayoutId id="2147483707" r:id="rId45"/>
    <p:sldLayoutId id="2147483666" r:id="rId46"/>
    <p:sldLayoutId id="2147483684" r:id="rId47"/>
    <p:sldLayoutId id="2147483693" r:id="rId48"/>
    <p:sldLayoutId id="2147483694" r:id="rId49"/>
    <p:sldLayoutId id="2147483683" r:id="rId50"/>
    <p:sldLayoutId id="2147483667" r:id="rId51"/>
    <p:sldLayoutId id="2147483655" r:id="rId52"/>
    <p:sldLayoutId id="2147483672" r:id="rId53"/>
    <p:sldLayoutId id="2147483715" r:id="rId5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SzPct val="80000"/>
        <a:buFont typeface="Arial" panose="020B0604020202020204" pitchFamily="34" charset="0"/>
        <a:buChar char="•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324000" algn="l" defTabSz="3600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2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481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405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62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tags" Target="../tags/tag5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8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Relationship Id="rId4" Type="http://schemas.openxmlformats.org/officeDocument/2006/relationships/image" Target="../media/image4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8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5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A5F-BBE1-4AF6-955B-B19DA5E9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57" y="365125"/>
            <a:ext cx="10675343" cy="1325563"/>
          </a:xfrm>
        </p:spPr>
        <p:txBody>
          <a:bodyPr/>
          <a:lstStyle/>
          <a:p>
            <a:r>
              <a:rPr lang="en-GB" dirty="0"/>
              <a:t>Slide deck legend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F2B6D3-4445-4375-B7A2-0C6B68F46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91590"/>
              </p:ext>
            </p:extLst>
          </p:nvPr>
        </p:nvGraphicFramePr>
        <p:xfrm>
          <a:off x="678457" y="1441790"/>
          <a:ext cx="10990512" cy="50510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05238">
                  <a:extLst>
                    <a:ext uri="{9D8B030D-6E8A-4147-A177-3AD203B41FA5}">
                      <a16:colId xmlns:a16="http://schemas.microsoft.com/office/drawing/2014/main" val="2656209398"/>
                    </a:ext>
                  </a:extLst>
                </a:gridCol>
                <a:gridCol w="4014475">
                  <a:extLst>
                    <a:ext uri="{9D8B030D-6E8A-4147-A177-3AD203B41FA5}">
                      <a16:colId xmlns:a16="http://schemas.microsoft.com/office/drawing/2014/main" val="3940816169"/>
                    </a:ext>
                  </a:extLst>
                </a:gridCol>
                <a:gridCol w="1162045">
                  <a:extLst>
                    <a:ext uri="{9D8B030D-6E8A-4147-A177-3AD203B41FA5}">
                      <a16:colId xmlns:a16="http://schemas.microsoft.com/office/drawing/2014/main" val="3680379651"/>
                    </a:ext>
                  </a:extLst>
                </a:gridCol>
                <a:gridCol w="4608754">
                  <a:extLst>
                    <a:ext uri="{9D8B030D-6E8A-4147-A177-3AD203B41FA5}">
                      <a16:colId xmlns:a16="http://schemas.microsoft.com/office/drawing/2014/main" val="84058152"/>
                    </a:ext>
                  </a:extLst>
                </a:gridCol>
              </a:tblGrid>
              <a:tr h="456321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SYMBOL</a:t>
                      </a:r>
                      <a:endParaRPr lang="en-US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MEANING</a:t>
                      </a:r>
                      <a:endParaRPr lang="en-US" b="0" dirty="0">
                        <a:latin typeface="+mj-lt"/>
                      </a:endParaRPr>
                    </a:p>
                  </a:txBody>
                  <a:tcPr marL="180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SYMBOL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MEANING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 marL="180000"/>
                </a:tc>
                <a:extLst>
                  <a:ext uri="{0D108BD9-81ED-4DB2-BD59-A6C34878D82A}">
                    <a16:rowId xmlns:a16="http://schemas.microsoft.com/office/drawing/2014/main" val="3163179460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Discussion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Survey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771519164"/>
                  </a:ext>
                </a:extLst>
              </a:tr>
              <a:tr h="9183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Activity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Activity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34575137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Breakout Groups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Time Estimate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23187173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Check for Understanding Quiz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Animated Slide / End of Animation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4548214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Resources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878634419"/>
                  </a:ext>
                </a:extLst>
              </a:tr>
            </a:tbl>
          </a:graphicData>
        </a:graphic>
      </p:graphicFrame>
      <p:pic>
        <p:nvPicPr>
          <p:cNvPr id="9" name="Gráfico 8">
            <a:extLst>
              <a:ext uri="{FF2B5EF4-FFF2-40B4-BE49-F238E27FC236}">
                <a16:creationId xmlns:a16="http://schemas.microsoft.com/office/drawing/2014/main" id="{04ED7544-2E02-434A-90F7-F091FC05B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417" y="1933606"/>
            <a:ext cx="842400" cy="8424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ABAFABB-A976-404B-98D5-684D8F03B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17" y="2855764"/>
            <a:ext cx="842400" cy="8424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FB6AFA8-6D86-41FE-8364-9A9F1EF6F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417" y="3753041"/>
            <a:ext cx="842400" cy="8424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9E62318-863F-49D5-A2C2-3C6A0756E7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8417" y="4664899"/>
            <a:ext cx="842400" cy="8424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CDA8719A-AE63-488C-AF3D-5A30C13333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47659" y="1925030"/>
            <a:ext cx="843457" cy="843457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C7CE109-F8FD-49D9-83BC-202240DB73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417" y="5592489"/>
            <a:ext cx="842400" cy="8424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93EBB6C-81EF-438B-BBC9-865F8A76C4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96000" y="3767492"/>
            <a:ext cx="843457" cy="843457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9838F159-EFE3-4AEC-A700-474DD8D4A4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95999" y="4697169"/>
            <a:ext cx="843458" cy="8434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C06F7BC-4ECB-47C7-BDA7-6505352223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66" y="2706082"/>
            <a:ext cx="1154723" cy="11547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5369AE8-66D4-43CA-9BFE-B5B9579B053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143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2C4256-F39A-4148-A200-0909FC006A0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Brainstorm ways to demonstrate the following in your interventions:</a:t>
            </a:r>
          </a:p>
          <a:p>
            <a:pPr lvl="1"/>
            <a:r>
              <a:rPr lang="en-US" dirty="0"/>
              <a:t>Respect</a:t>
            </a:r>
          </a:p>
          <a:p>
            <a:pPr lvl="1"/>
            <a:r>
              <a:rPr lang="en-US" dirty="0"/>
              <a:t>Accountability</a:t>
            </a:r>
          </a:p>
          <a:p>
            <a:pPr lvl="1"/>
            <a:r>
              <a:rPr lang="en-US" dirty="0"/>
              <a:t>Fairness</a:t>
            </a:r>
          </a:p>
          <a:p>
            <a:pPr lvl="1"/>
            <a:r>
              <a:rPr lang="en-US" dirty="0"/>
              <a:t>Transparency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D5F7F-3554-4223-A9EA-5DB8E8C068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“RAFT” Principles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09BBAC-E377-4AA4-90CB-A6E13270D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562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Split into small groups (3-4)</a:t>
            </a:r>
          </a:p>
          <a:p>
            <a:r>
              <a:rPr lang="en-US" dirty="0"/>
              <a:t>Discuss what connects/divides you from:</a:t>
            </a:r>
          </a:p>
          <a:p>
            <a:pPr lvl="1"/>
            <a:r>
              <a:rPr lang="en-US" dirty="0"/>
              <a:t>Your family</a:t>
            </a:r>
          </a:p>
          <a:p>
            <a:pPr lvl="1"/>
            <a:r>
              <a:rPr lang="en-US" dirty="0"/>
              <a:t>Your neighbors</a:t>
            </a:r>
          </a:p>
          <a:p>
            <a:pPr lvl="1"/>
            <a:r>
              <a:rPr lang="en-US" dirty="0"/>
              <a:t>Your region</a:t>
            </a:r>
          </a:p>
          <a:p>
            <a:pPr lvl="1"/>
            <a:r>
              <a:rPr lang="en-US" dirty="0"/>
              <a:t>Your country</a:t>
            </a:r>
          </a:p>
          <a:p>
            <a:r>
              <a:rPr lang="en-US" dirty="0"/>
              <a:t>Rejoin, share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Personal Connectors and Dividers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3B07C6-D168-48DE-9D13-8C8280592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13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Stay with your group</a:t>
            </a:r>
          </a:p>
          <a:p>
            <a:r>
              <a:rPr lang="en-US" dirty="0"/>
              <a:t>Find </a:t>
            </a:r>
            <a:r>
              <a:rPr lang="en-US" i="1" dirty="0"/>
              <a:t>Rapid Connectors and Dividers Analysis </a:t>
            </a:r>
            <a:r>
              <a:rPr lang="en-US" dirty="0"/>
              <a:t>in Toolkit</a:t>
            </a:r>
          </a:p>
          <a:p>
            <a:pPr lvl="1"/>
            <a:r>
              <a:rPr lang="en-US" dirty="0"/>
              <a:t>List the groups in your implementation area.</a:t>
            </a:r>
          </a:p>
          <a:p>
            <a:pPr lvl="1"/>
            <a:r>
              <a:rPr lang="en-US" dirty="0"/>
              <a:t>Identify major dividers and connectors</a:t>
            </a:r>
          </a:p>
          <a:p>
            <a:pPr lvl="1"/>
            <a:r>
              <a:rPr lang="en-US" dirty="0"/>
              <a:t>Map groups, dividers, connectors on your worksheet</a:t>
            </a:r>
          </a:p>
          <a:p>
            <a:r>
              <a:rPr lang="en-US" dirty="0"/>
              <a:t>Rejoin, share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Connectors and Dividers Analysis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BB981CE-C5EA-4547-AF0C-40CD3B5E9E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0713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conflict analysis into your upcoming interventions?</a:t>
            </a:r>
          </a:p>
          <a:p>
            <a:r>
              <a:rPr lang="en-US" dirty="0"/>
              <a:t>What aspects of conflict analysis do you still have questions about?</a:t>
            </a:r>
          </a:p>
          <a:p>
            <a:r>
              <a:rPr lang="en-US" dirty="0"/>
              <a:t>Do you feel confident bringing these strategies back to your colleagues?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8E5EF41-AD37-4C83-B41D-3D65B6339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2282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620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3" r="20793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3FFBAB-BA13-484D-9DAD-7BC34D0499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Listening to the Community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CBCAB7-A14C-4D89-B2DF-519933BB70B1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1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Determine objective for interview / focus group</a:t>
            </a:r>
          </a:p>
          <a:p>
            <a:r>
              <a:rPr lang="en-US" dirty="0"/>
              <a:t>Develop list of who to talk to </a:t>
            </a:r>
          </a:p>
          <a:p>
            <a:r>
              <a:rPr lang="en-US" dirty="0"/>
              <a:t>Develop set of questions</a:t>
            </a:r>
          </a:p>
          <a:p>
            <a:r>
              <a:rPr lang="en-US" dirty="0"/>
              <a:t>Set up interview session (if applicable to current phase of the intervention)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Conducting Community Interviews and Focus Group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E45CB1-F120-471D-8161-45EE84726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8664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Have you ever shared something personal with a friend only to realize they weren’t really listening to you? </a:t>
            </a:r>
          </a:p>
          <a:p>
            <a:r>
              <a:rPr lang="en-US" dirty="0"/>
              <a:t>How could you tell they weren’t listening? How did it feel?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Poor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03911B-9EC0-476C-8C8F-F9082CCE5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98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9176B6-DAC8-4CA1-9F0B-6DD3B7BDC03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Two volunteers</a:t>
            </a:r>
          </a:p>
          <a:p>
            <a:r>
              <a:rPr lang="en-US" dirty="0"/>
              <a:t>Person A will speak about someone who is important to them</a:t>
            </a:r>
          </a:p>
          <a:p>
            <a:pPr lvl="1"/>
            <a:r>
              <a:rPr lang="en-US" dirty="0"/>
              <a:t>Family member, personal hero, friend</a:t>
            </a:r>
          </a:p>
          <a:p>
            <a:r>
              <a:rPr lang="en-US" dirty="0"/>
              <a:t>Person B will demonstrate poor listening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E795D-0EBB-4397-B204-893C38A301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Poor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34683D-FFF7-4E4D-A19F-69E27966BF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13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B7CA7-FD90-4B7C-BE29-29558D0F95D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can you tell when someone is truly listening to you?</a:t>
            </a:r>
          </a:p>
          <a:p>
            <a:r>
              <a:rPr lang="en-US" dirty="0"/>
              <a:t>How does it feel to be heard?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862C6E-B406-48B4-B652-6ED09F0998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Active Listening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1F450-BE8C-4A2F-94F0-3FCCB3C4F1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09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05C1E-29C0-4A00-BD94-3F95C3E1DB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This course consists of four topics:</a:t>
            </a:r>
          </a:p>
          <a:p>
            <a:pPr lvl="1"/>
            <a:r>
              <a:rPr lang="en-US" dirty="0"/>
              <a:t>Analyzing the Conflict</a:t>
            </a:r>
          </a:p>
          <a:p>
            <a:pPr lvl="1"/>
            <a:r>
              <a:rPr lang="en-US" dirty="0"/>
              <a:t>Listening to the Community</a:t>
            </a:r>
          </a:p>
          <a:p>
            <a:pPr lvl="1"/>
            <a:r>
              <a:rPr lang="en-US" dirty="0"/>
              <a:t>Assessing the Impact</a:t>
            </a:r>
          </a:p>
          <a:p>
            <a:pPr lvl="1"/>
            <a:r>
              <a:rPr lang="en-US" dirty="0"/>
              <a:t>Applying Principles of Conflict Sensitivity</a:t>
            </a:r>
          </a:p>
          <a:p>
            <a:r>
              <a:rPr lang="en-US" dirty="0"/>
              <a:t>Ideally, for each topic participants should:</a:t>
            </a:r>
          </a:p>
          <a:p>
            <a:pPr lvl="1"/>
            <a:r>
              <a:rPr lang="en-US" dirty="0"/>
              <a:t>Complete the e-learning module independently</a:t>
            </a:r>
          </a:p>
          <a:p>
            <a:pPr lvl="1"/>
            <a:r>
              <a:rPr lang="en-US" dirty="0"/>
              <a:t>Complete the action items at the end of the e-learning</a:t>
            </a:r>
          </a:p>
          <a:p>
            <a:pPr lvl="1"/>
            <a:r>
              <a:rPr lang="en-US" dirty="0"/>
              <a:t>Meet together for instructor-led training session</a:t>
            </a:r>
          </a:p>
          <a:p>
            <a:pPr lvl="1"/>
            <a:r>
              <a:rPr lang="en-US" dirty="0"/>
              <a:t>Repeat for the next topic</a:t>
            </a:r>
          </a:p>
          <a:p>
            <a:r>
              <a:rPr lang="en-US" dirty="0"/>
              <a:t>Alternatively, participants can complete all of the e-learning modules in advance, then do instructor-led training for all topics as a single workshop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A0872-9C80-4A9E-8A9B-CEB1BE6A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Facilitator Notes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C85630-2A8C-42EB-8B5E-CAA659AF3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84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E6E305-7481-4E03-8BA8-3498B1B2F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Find a partner</a:t>
            </a:r>
          </a:p>
          <a:p>
            <a:r>
              <a:rPr lang="en-US" dirty="0"/>
              <a:t>Decide who will be Person A and Person B</a:t>
            </a:r>
          </a:p>
          <a:p>
            <a:r>
              <a:rPr lang="en-US" dirty="0"/>
              <a:t>Person A will speak about an important moment in their life</a:t>
            </a:r>
          </a:p>
          <a:p>
            <a:pPr lvl="1"/>
            <a:r>
              <a:rPr lang="en-US" dirty="0"/>
              <a:t>Graduation, milestone, birth of a child</a:t>
            </a:r>
          </a:p>
          <a:p>
            <a:r>
              <a:rPr lang="en-US" dirty="0"/>
              <a:t>Person B will demonstrate active listening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8E783-ED92-4D57-9EAB-0D462F2837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Active Listening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7E50FA3-92FF-4F3A-B4F9-451188039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9590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active listening in your work with the community?</a:t>
            </a:r>
          </a:p>
          <a:p>
            <a:r>
              <a:rPr lang="en-US" dirty="0"/>
              <a:t>What aspects of running community interviews / focus groups do you still have questions  about?</a:t>
            </a:r>
          </a:p>
          <a:p>
            <a:r>
              <a:rPr lang="en-US" dirty="0"/>
              <a:t>Do you feel confident bringing these strategies back to your team and colleagues?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2EE77B-9968-4514-A3CB-341E27603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185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0831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3" r="1701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34B87-7C61-4F3A-8E46-B46B2C218F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Assessing the Impact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7A647A-7B22-40E0-8E68-73847AC80979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187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Fill out </a:t>
            </a:r>
            <a:r>
              <a:rPr lang="en-US" i="1" dirty="0"/>
              <a:t>Assessment Template</a:t>
            </a:r>
            <a:r>
              <a:rPr lang="en-US" dirty="0"/>
              <a:t> for your own intervention</a:t>
            </a:r>
          </a:p>
          <a:p>
            <a:r>
              <a:rPr lang="en-US" dirty="0"/>
              <a:t>Fill out the </a:t>
            </a:r>
            <a:r>
              <a:rPr lang="en-US" i="1" dirty="0"/>
              <a:t>Risk Matrix</a:t>
            </a:r>
            <a:r>
              <a:rPr lang="en-US" dirty="0"/>
              <a:t> to the best of your ability</a:t>
            </a:r>
          </a:p>
          <a:p>
            <a:r>
              <a:rPr lang="en-US" dirty="0"/>
              <a:t>Generate actionable things you can do to mitigate risk </a:t>
            </a:r>
          </a:p>
          <a:p>
            <a:r>
              <a:rPr lang="en-US" dirty="0"/>
              <a:t>Share your insights with a colleague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Assessing the Impact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6D20A3E-706F-42F1-BA2C-4E8C551B9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98374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Let’s look at a scenario…</a:t>
            </a:r>
          </a:p>
          <a:p>
            <a:r>
              <a:rPr lang="en-US" dirty="0"/>
              <a:t>The goal is to come up with as many options for adaptations as possible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1 of 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94783D0-DA63-4EFC-A1DE-107EFD831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271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86F4FB6-87BE-47BF-A31F-42BA5904C7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E5D052B3-6232-40A7-8D36-5C9BE769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70" b="4223"/>
          <a:stretch/>
        </p:blipFill>
        <p:spPr>
          <a:xfrm>
            <a:off x="-207818" y="-20782"/>
            <a:ext cx="12706393" cy="6903162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ED0A6C-D6DE-426A-ACAD-386F1574320F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79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9DE62-13F9-4381-937B-0BDDFBA8689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Which of these options are viable? Why?</a:t>
            </a:r>
          </a:p>
          <a:p>
            <a:r>
              <a:rPr lang="en-US" dirty="0"/>
              <a:t>What’s the point of generating as many adaptations as possible if not all of them will work?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C60A6-077F-4C6A-97B6-C5E3BB63BD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2 of 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EA6C3-AE14-4FF7-9DD0-0C2E76CCA6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24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5B83DD-F630-4B20-8877-4668284F6A3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Work in groups of 3-4</a:t>
            </a:r>
          </a:p>
          <a:p>
            <a:pPr lvl="1"/>
            <a:r>
              <a:rPr lang="en-US" dirty="0"/>
              <a:t>If possible, work with colleagues involved in the same interventions</a:t>
            </a:r>
          </a:p>
          <a:p>
            <a:r>
              <a:rPr lang="en-US" dirty="0"/>
              <a:t>Discuss possible risks of your intervention</a:t>
            </a:r>
          </a:p>
          <a:p>
            <a:r>
              <a:rPr lang="en-US" dirty="0"/>
              <a:t>Generate at least 5 adaptations to improve outcomes</a:t>
            </a:r>
          </a:p>
          <a:p>
            <a:r>
              <a:rPr lang="en-US" dirty="0"/>
              <a:t>Select 1-2 that are viable</a:t>
            </a:r>
          </a:p>
          <a:p>
            <a:r>
              <a:rPr lang="en-US" dirty="0"/>
              <a:t>Rejoin and share with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4D0A6-7FF9-4567-BD5F-45D8C16607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Generating Adaptations for Your Intervention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599D71-4264-498B-AC81-357F8BD55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788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might you integrate these activities into your work?</a:t>
            </a:r>
          </a:p>
          <a:p>
            <a:r>
              <a:rPr lang="en-US" dirty="0"/>
              <a:t>What aspects of assessing the impact and generating adaptations do you still have questions about?</a:t>
            </a:r>
          </a:p>
          <a:p>
            <a:r>
              <a:rPr lang="en-US" dirty="0"/>
              <a:t>Do you feel confident bringing these strategies back to your team and colleagues?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F0DA10-8E7E-4FCB-85DD-DDC5D35747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1523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1D80FC-FA91-4597-BBBE-1B9281136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NAME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FE3F-CA74-4284-87D7-D4BE263EC8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Professional detail(s)</a:t>
            </a:r>
          </a:p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Personal detail(s)</a:t>
            </a:r>
          </a:p>
        </p:txBody>
      </p:sp>
      <p:pic>
        <p:nvPicPr>
          <p:cNvPr id="6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689E2AF-8D96-485E-AB2C-FCF04DE2E5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r="17024"/>
          <a:stretch>
            <a:fillRect/>
          </a:stretch>
        </p:blipFill>
        <p:spPr/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52CA3D-701D-45A9-92EB-58CF302471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828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363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t="370" r="40612" b="-370"/>
          <a:stretch/>
        </p:blipFill>
        <p:spPr>
          <a:xfrm>
            <a:off x="6183629" y="-27998"/>
            <a:ext cx="6080141" cy="6911542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8BF909-390A-4BD4-BC49-4091274B72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Applying Principles of Conflict Sensitivity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09D110C-959F-42C0-820A-63AD576E745D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88173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311738-ED79-4967-A953-A4996CD987D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Find out your organization’s reporting policy</a:t>
            </a:r>
          </a:p>
          <a:p>
            <a:r>
              <a:rPr lang="en-US" dirty="0"/>
              <a:t>Review the </a:t>
            </a:r>
            <a:r>
              <a:rPr lang="en-US" i="1" dirty="0"/>
              <a:t>Trauma</a:t>
            </a:r>
            <a:r>
              <a:rPr lang="en-US" dirty="0"/>
              <a:t> handouts in your toolkit</a:t>
            </a:r>
          </a:p>
          <a:p>
            <a:r>
              <a:rPr lang="en-US" dirty="0"/>
              <a:t>Come up with three action items a piece for how to increase </a:t>
            </a:r>
            <a:r>
              <a:rPr lang="en-US" b="1" dirty="0"/>
              <a:t>R</a:t>
            </a:r>
            <a:r>
              <a:rPr lang="en-US" dirty="0"/>
              <a:t>espect, </a:t>
            </a:r>
            <a:r>
              <a:rPr lang="en-US" b="1" dirty="0"/>
              <a:t>A</a:t>
            </a:r>
            <a:r>
              <a:rPr lang="en-US" dirty="0"/>
              <a:t>ccountability, </a:t>
            </a:r>
            <a:r>
              <a:rPr lang="en-US" b="1" dirty="0"/>
              <a:t>F</a:t>
            </a:r>
            <a:r>
              <a:rPr lang="en-US" dirty="0"/>
              <a:t>airness, and </a:t>
            </a:r>
            <a:r>
              <a:rPr lang="en-US" b="1" dirty="0"/>
              <a:t>T</a:t>
            </a:r>
            <a:r>
              <a:rPr lang="en-US" dirty="0"/>
              <a:t>ransparency in your work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75A56-4054-4DCC-8F8C-8BA8C3B156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Applying Principles of Conflict Sensitivity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14831F-8951-4082-A4ED-E4713190D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7093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Stand in the center of the room</a:t>
            </a:r>
          </a:p>
          <a:p>
            <a:r>
              <a:rPr lang="en-US" dirty="0"/>
              <a:t>We’ll hear a few scenarios with two options</a:t>
            </a:r>
          </a:p>
          <a:p>
            <a:pPr lvl="1"/>
            <a:r>
              <a:rPr lang="en-US" dirty="0"/>
              <a:t>Option A</a:t>
            </a:r>
          </a:p>
          <a:p>
            <a:pPr lvl="1"/>
            <a:r>
              <a:rPr lang="en-US" dirty="0"/>
              <a:t>Option B</a:t>
            </a:r>
          </a:p>
          <a:p>
            <a:r>
              <a:rPr lang="en-US" dirty="0"/>
              <a:t>If you would choose option A go to the left side of the room</a:t>
            </a:r>
          </a:p>
          <a:p>
            <a:r>
              <a:rPr lang="en-US" dirty="0"/>
              <a:t>Go to the right for option B</a:t>
            </a:r>
          </a:p>
          <a:p>
            <a:r>
              <a:rPr lang="en-US" i="1" dirty="0"/>
              <a:t>There are no right or wrong answers</a:t>
            </a:r>
          </a:p>
          <a:p>
            <a:r>
              <a:rPr lang="en-US" dirty="0"/>
              <a:t>Ready?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Applying Principles of Conflict Sensitivity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7C4119-F627-403F-9B1B-5DD3902B0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233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8B804A-65D8-49FA-8486-46B4AA5706C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You are stressed and exhausted and behind schedule.</a:t>
            </a:r>
          </a:p>
          <a:p>
            <a:pPr lvl="1"/>
            <a:r>
              <a:rPr lang="en-US" dirty="0"/>
              <a:t>Option A: Take a break</a:t>
            </a:r>
          </a:p>
          <a:p>
            <a:pPr lvl="1"/>
            <a:r>
              <a:rPr lang="en-US" dirty="0"/>
              <a:t>Option B: Keep going</a:t>
            </a:r>
          </a:p>
          <a:p>
            <a:r>
              <a:rPr lang="en-US" dirty="0"/>
              <a:t>Why did you make your choice?</a:t>
            </a:r>
          </a:p>
          <a:p>
            <a:r>
              <a:rPr lang="en-US" dirty="0"/>
              <a:t>Can we generate any other options?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C3DA0F-2792-4F09-BE02-F5DA94161E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Recognize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442150-78E8-41D1-AD12-0370F9C58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71376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5660A3-872E-4456-945C-1C33493967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During an intervention, you see signs of escalating tension.</a:t>
            </a:r>
          </a:p>
          <a:p>
            <a:pPr lvl="1"/>
            <a:r>
              <a:rPr lang="en-US" dirty="0"/>
              <a:t>Option A: Report to your manager</a:t>
            </a:r>
          </a:p>
          <a:p>
            <a:pPr lvl="1"/>
            <a:r>
              <a:rPr lang="en-US" dirty="0"/>
              <a:t>Option B: Learn more about tensions through community conversations</a:t>
            </a:r>
          </a:p>
          <a:p>
            <a:r>
              <a:rPr lang="en-US" dirty="0"/>
              <a:t>Why did you make your choice?</a:t>
            </a:r>
          </a:p>
          <a:p>
            <a:r>
              <a:rPr lang="en-US" dirty="0"/>
              <a:t>Can we generate any other options?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8B7DE-812E-4421-B424-AE8E69F1BD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Report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A7FC25-B37B-401B-B43A-71F387766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7243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A9FC-E791-41EB-86DE-1F095FE2C57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The community you work with observes extremely traditional customs.</a:t>
            </a:r>
          </a:p>
          <a:p>
            <a:pPr lvl="1"/>
            <a:r>
              <a:rPr lang="en-US" dirty="0"/>
              <a:t>Option A: Follow the cultural norms, even if they go against your personal beliefs</a:t>
            </a:r>
          </a:p>
          <a:p>
            <a:pPr lvl="1"/>
            <a:r>
              <a:rPr lang="en-US" dirty="0"/>
              <a:t>Option B: Host a community workshop to explain why you and your organization might have different customs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17540-6685-4C2C-B1F5-6C2D2AEEE1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Respond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D329FC-9B8B-4224-9B06-915476FC3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0860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confident do you feel about applying conflict sensitive principles in your work?</a:t>
            </a:r>
          </a:p>
          <a:p>
            <a:r>
              <a:rPr lang="en-US" dirty="0"/>
              <a:t>What do you still have questions about?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709BCA-750B-4C96-ABEC-50519D002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1012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82E9662-8FF7-4905-8791-8BB107C7B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65379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836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9023B5-4A5D-4D14-9211-A287F1E9F8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Topics include:</a:t>
            </a:r>
          </a:p>
          <a:p>
            <a:pPr lvl="1"/>
            <a:r>
              <a:rPr lang="en-US" dirty="0"/>
              <a:t>Analyzing the Conflict</a:t>
            </a:r>
          </a:p>
          <a:p>
            <a:pPr lvl="1"/>
            <a:r>
              <a:rPr lang="en-US" dirty="0"/>
              <a:t>Listening to the Community</a:t>
            </a:r>
          </a:p>
          <a:p>
            <a:pPr lvl="1"/>
            <a:r>
              <a:rPr lang="en-US" dirty="0"/>
              <a:t>Assessing the Impact</a:t>
            </a:r>
          </a:p>
          <a:p>
            <a:pPr lvl="1"/>
            <a:r>
              <a:rPr lang="en-US" dirty="0"/>
              <a:t>Applying Principles of Conflict Sensitivity</a:t>
            </a:r>
          </a:p>
          <a:p>
            <a:r>
              <a:rPr lang="en-US" dirty="0"/>
              <a:t>Each topic has:</a:t>
            </a:r>
          </a:p>
          <a:p>
            <a:pPr lvl="1"/>
            <a:r>
              <a:rPr lang="en-US" dirty="0"/>
              <a:t>E-Learning</a:t>
            </a:r>
          </a:p>
          <a:p>
            <a:pPr lvl="1"/>
            <a:r>
              <a:rPr lang="en-US" dirty="0"/>
              <a:t>Instructor-led training</a:t>
            </a:r>
          </a:p>
          <a:p>
            <a:pPr lvl="1"/>
            <a:r>
              <a:rPr lang="en-US" dirty="0"/>
              <a:t>Action items</a:t>
            </a:r>
          </a:p>
          <a:p>
            <a:pPr lvl="1"/>
            <a:r>
              <a:rPr lang="en-US" dirty="0"/>
              <a:t>Toolkit resources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Overview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2D6FF2-8D42-4531-B59F-EDF5F7BF9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63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F1E8A8-C3E0-4891-BCC6-ED372DD3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 Rules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265F49-90A1-41DC-AC1F-5A5C6CBC53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Workshop is discussion, not lecture </a:t>
            </a:r>
          </a:p>
          <a:p>
            <a:r>
              <a:rPr lang="en-US" dirty="0"/>
              <a:t>Participation is encouraged</a:t>
            </a:r>
          </a:p>
          <a:p>
            <a:r>
              <a:rPr lang="en-US" dirty="0"/>
              <a:t>Everyone will be heard at some point</a:t>
            </a:r>
          </a:p>
          <a:p>
            <a:r>
              <a:rPr lang="en-US" dirty="0"/>
              <a:t>Not necessarily on every question / activity</a:t>
            </a:r>
          </a:p>
          <a:p>
            <a:r>
              <a:rPr lang="en-US" dirty="0"/>
              <a:t>Might have to wrap up a particular discussion to stay on schedule</a:t>
            </a:r>
          </a:p>
          <a:p>
            <a:r>
              <a:rPr lang="en-US" dirty="0"/>
              <a:t>All questions worth asking</a:t>
            </a:r>
          </a:p>
          <a:p>
            <a:r>
              <a:rPr lang="en-US" dirty="0"/>
              <a:t>Be respectful to others and yourself</a:t>
            </a:r>
          </a:p>
          <a:p>
            <a:r>
              <a:rPr lang="en-US" dirty="0"/>
              <a:t>Turn off mobile phones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6ADA9-484F-4045-8DBA-8EC8FF61C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09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, tree, person, person&#10;&#10;Description automatically generated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r="20728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85F226-F4F9-4177-B363-FCF498C5D2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Analyzing the Conflict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Conflict</a:t>
            </a:r>
            <a:r>
              <a:rPr lang="es-ES" dirty="0"/>
              <a:t> </a:t>
            </a:r>
            <a:r>
              <a:rPr lang="es-ES" dirty="0" err="1"/>
              <a:t>Sensitive</a:t>
            </a:r>
            <a:r>
              <a:rPr lang="es-ES" dirty="0"/>
              <a:t> </a:t>
            </a:r>
            <a:r>
              <a:rPr lang="es-ES" dirty="0" err="1"/>
              <a:t>Interventions</a:t>
            </a:r>
            <a:endParaRPr lang="es-E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A06E28-BB90-430E-AC2F-6B4532CEBD33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20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did you do with the action items?</a:t>
            </a:r>
          </a:p>
          <a:p>
            <a:r>
              <a:rPr lang="en-US" dirty="0"/>
              <a:t>Ask program manager about formal plans to conduct conflict analysis</a:t>
            </a:r>
          </a:p>
          <a:p>
            <a:r>
              <a:rPr lang="en-US" dirty="0"/>
              <a:t>Determine how to report on conflict dynamics </a:t>
            </a:r>
          </a:p>
          <a:p>
            <a:r>
              <a:rPr lang="en-US" dirty="0"/>
              <a:t>Find out if the program has process for making adaptations</a:t>
            </a:r>
          </a:p>
          <a:p>
            <a:r>
              <a:rPr lang="en-US" dirty="0"/>
              <a:t>Fill out the </a:t>
            </a:r>
            <a:r>
              <a:rPr lang="en-US" i="1" dirty="0"/>
              <a:t>Conflict Analysis Template</a:t>
            </a:r>
            <a:r>
              <a:rPr lang="en-US" dirty="0"/>
              <a:t> in toolkit</a:t>
            </a:r>
          </a:p>
          <a:p>
            <a:r>
              <a:rPr lang="en-US" dirty="0"/>
              <a:t>Review the </a:t>
            </a:r>
            <a:r>
              <a:rPr lang="en-US" i="1" dirty="0"/>
              <a:t>Mitigating Bias</a:t>
            </a:r>
            <a:r>
              <a:rPr lang="en-US" dirty="0"/>
              <a:t> handout in your toolkit</a:t>
            </a:r>
          </a:p>
          <a:p>
            <a:pPr marL="337988" lvl="1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Analyzing Conflict Action Items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8927B62-F3A2-4474-AAF2-76AB194BF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78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18EEAD-059F-4128-9053-9B0EA636862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Raise your hand if…</a:t>
            </a:r>
          </a:p>
          <a:p>
            <a:pPr lvl="1"/>
            <a:r>
              <a:rPr lang="en-US" dirty="0"/>
              <a:t>You’ve ever observed signs of conflict in your work</a:t>
            </a:r>
          </a:p>
          <a:p>
            <a:pPr lvl="1"/>
            <a:r>
              <a:rPr lang="en-US" dirty="0"/>
              <a:t>You’ve sensed tensions, but never observed actual signs of conflict</a:t>
            </a:r>
          </a:p>
          <a:p>
            <a:pPr lvl="1"/>
            <a:r>
              <a:rPr lang="en-US" dirty="0"/>
              <a:t>You work in an area where you’re from / where you have family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EA061-EB0E-480C-8CD1-E47A6E3CCC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Conflict Sensitivity in Your Work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AB985F-7557-4B91-A9A1-CEC569B19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2645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Respect</a:t>
            </a:r>
            <a:endParaRPr lang="es-ES" sz="2400" dirty="0">
              <a:latin typeface="+mj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767533" y="4578099"/>
            <a:ext cx="2328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Accountability</a:t>
            </a:r>
            <a:endParaRPr lang="es-ES" sz="2400" dirty="0">
              <a:latin typeface="+mj-lt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Transparency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Fairness</a:t>
            </a:r>
            <a:endParaRPr lang="es-ES" sz="2400" dirty="0">
              <a:latin typeface="+mj-lt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“RAFT” </a:t>
            </a:r>
            <a:r>
              <a:rPr lang="es-ES" dirty="0" err="1"/>
              <a:t>Principles</a:t>
            </a:r>
            <a:endParaRPr lang="es-E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71E07BE-27B2-4349-9094-F06FDC9D70B9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4168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EUcyRPXT"/>
  <p:tag name="ARTICULATE_SLIDE_THUMBNAIL_REFRESH" val="1"/>
  <p:tag name="ARTICULATE_SLIDE_COUNT" val="3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ersonalizado 61">
      <a:dk1>
        <a:sysClr val="windowText" lastClr="000000"/>
      </a:dk1>
      <a:lt1>
        <a:sysClr val="window" lastClr="FFFFFF"/>
      </a:lt1>
      <a:dk2>
        <a:srgbClr val="354F52"/>
      </a:dk2>
      <a:lt2>
        <a:srgbClr val="CE0E2D"/>
      </a:lt2>
      <a:accent1>
        <a:srgbClr val="7DBD41"/>
      </a:accent1>
      <a:accent2>
        <a:srgbClr val="5B507A"/>
      </a:accent2>
      <a:accent3>
        <a:srgbClr val="4BA3C3"/>
      </a:accent3>
      <a:accent4>
        <a:srgbClr val="FFD200"/>
      </a:accent4>
      <a:accent5>
        <a:srgbClr val="33BFBB"/>
      </a:accent5>
      <a:accent6>
        <a:srgbClr val="354F52"/>
      </a:accent6>
      <a:hlink>
        <a:srgbClr val="CE0E2D"/>
      </a:hlink>
      <a:folHlink>
        <a:srgbClr val="7DBD41"/>
      </a:folHlink>
    </a:clrScheme>
    <a:fontScheme name="Custom 2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26112</TotalTime>
  <Words>2625</Words>
  <Application>Microsoft Office PowerPoint</Application>
  <PresentationFormat>Widescreen</PresentationFormat>
  <Paragraphs>498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Franklin Gothic Medium</vt:lpstr>
      <vt:lpstr>Raleway</vt:lpstr>
      <vt:lpstr>Source Sans Pro Black</vt:lpstr>
      <vt:lpstr>Office Theme</vt:lpstr>
      <vt:lpstr>Slide deck legend</vt:lpstr>
      <vt:lpstr>Facilitator Notes</vt:lpstr>
      <vt:lpstr>PowerPoint Presentation</vt:lpstr>
      <vt:lpstr>Course Overview</vt:lpstr>
      <vt:lpstr>Ground Rules</vt:lpstr>
      <vt:lpstr>Building Conflict Sensitive Interventions</vt:lpstr>
      <vt:lpstr>PowerPoint Presentation</vt:lpstr>
      <vt:lpstr>PowerPoint Presentation</vt:lpstr>
      <vt:lpstr>“RAFT” Principles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Building Conflict Sensitive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</dc:creator>
  <cp:lastModifiedBy>Skyler Schrempp</cp:lastModifiedBy>
  <cp:revision>588</cp:revision>
  <dcterms:created xsi:type="dcterms:W3CDTF">2019-04-17T17:17:58Z</dcterms:created>
  <dcterms:modified xsi:type="dcterms:W3CDTF">2021-10-06T16:56:07Z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EB92211E-AD15-48DE-8EAA-7B08FF92FCBC</vt:lpwstr>
  </property>
  <property fmtid="{D5CDD505-2E9C-101B-9397-08002B2CF9AE}" pid="3" name="ArticulatePath">
    <vt:lpwstr>Template</vt:lpwstr>
  </property>
</Properties>
</file>